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96" r:id="rId3"/>
    <p:sldId id="395" r:id="rId4"/>
    <p:sldId id="303" r:id="rId5"/>
    <p:sldId id="305" r:id="rId6"/>
    <p:sldId id="308" r:id="rId7"/>
    <p:sldId id="397" r:id="rId8"/>
    <p:sldId id="391" r:id="rId9"/>
    <p:sldId id="351" r:id="rId10"/>
    <p:sldId id="376" r:id="rId11"/>
    <p:sldId id="380" r:id="rId12"/>
    <p:sldId id="384" r:id="rId13"/>
    <p:sldId id="383" r:id="rId14"/>
    <p:sldId id="385" r:id="rId15"/>
    <p:sldId id="386" r:id="rId16"/>
    <p:sldId id="387" r:id="rId17"/>
    <p:sldId id="389" r:id="rId18"/>
    <p:sldId id="375" r:id="rId19"/>
    <p:sldId id="39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5790-1CEA-C846-8F0E-3E37373BB877}">
          <p14:sldIdLst>
            <p14:sldId id="256"/>
            <p14:sldId id="396"/>
            <p14:sldId id="395"/>
            <p14:sldId id="303"/>
          </p14:sldIdLst>
        </p14:section>
        <p14:section name="Overview" id="{D8EC9DD4-5528-AC45-A6AA-AFC9D3AFA199}">
          <p14:sldIdLst>
            <p14:sldId id="305"/>
            <p14:sldId id="308"/>
          </p14:sldIdLst>
        </p14:section>
        <p14:section name="ONEDrive" id="{CE3CEEBF-4FCF-6F45-A321-20B3822F94EC}">
          <p14:sldIdLst>
            <p14:sldId id="397"/>
            <p14:sldId id="391"/>
            <p14:sldId id="351"/>
            <p14:sldId id="376"/>
            <p14:sldId id="380"/>
            <p14:sldId id="384"/>
            <p14:sldId id="383"/>
            <p14:sldId id="385"/>
            <p14:sldId id="386"/>
            <p14:sldId id="387"/>
            <p14:sldId id="389"/>
            <p14:sldId id="375"/>
            <p14:sldId id="3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18F"/>
    <a:srgbClr val="2A5D6D"/>
    <a:srgbClr val="398599"/>
    <a:srgbClr val="3C7293"/>
    <a:srgbClr val="7FA6A4"/>
    <a:srgbClr val="186072"/>
    <a:srgbClr val="1A435D"/>
    <a:srgbClr val="DCEBEE"/>
    <a:srgbClr val="C9E3E6"/>
    <a:srgbClr val="DCE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9" autoAdjust="0"/>
    <p:restoredTop sz="79394" autoAdjust="0"/>
  </p:normalViewPr>
  <p:slideViewPr>
    <p:cSldViewPr snapToGrid="0" snapToObjects="1">
      <p:cViewPr varScale="1">
        <p:scale>
          <a:sx n="77" d="100"/>
          <a:sy n="77" d="100"/>
        </p:scale>
        <p:origin x="-760" y="-104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rgbClr val="186072"/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1AA2DD95-D2C4-0646-83F7-1F34E8CA609C}" type="presOf" srcId="{F97789DC-0FAD-4C2E-AB9D-457E85023924}" destId="{7DFDE678-6B1C-4BBC-A38E-46FB50420688}" srcOrd="0" destOrd="0" presId="urn:microsoft.com/office/officeart/2005/8/layout/cycle5"/>
    <dgm:cxn modelId="{7D12BF6A-C7EE-A245-8C66-67B14AC0FD85}" type="presOf" srcId="{1C10E232-1094-2848-B981-7AF384410EC9}" destId="{FDC707AD-A140-C945-86F6-51E693510697}" srcOrd="0" destOrd="0" presId="urn:microsoft.com/office/officeart/2005/8/layout/cycle5"/>
    <dgm:cxn modelId="{899D1271-1BC7-AC43-A889-9027053D7A48}" type="presOf" srcId="{5FD615BE-97D0-4C69-8037-060D7CF45582}" destId="{A9CD118D-5A7B-4B7B-BEB0-016F1E217120}" srcOrd="0" destOrd="0" presId="urn:microsoft.com/office/officeart/2005/8/layout/cycle5"/>
    <dgm:cxn modelId="{3126737F-D22D-1A4E-B1C2-E42E67ABC2DC}" type="presOf" srcId="{99C07F7C-24F7-F44B-8AEB-A4EC5174B3B9}" destId="{6A2CC0A6-BC38-5041-A60B-0DABCA6762C7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56136EB3-5658-CF48-8B64-6B98B0BE59DB}" type="presOf" srcId="{65053B36-E459-4699-9118-038C8F52F23D}" destId="{6A20FEC1-C6EF-4469-886F-1FB4E4E06963}" srcOrd="0" destOrd="0" presId="urn:microsoft.com/office/officeart/2005/8/layout/cycle5"/>
    <dgm:cxn modelId="{6E9E1C33-9FFC-F348-A594-4EA1BF812D86}" type="presOf" srcId="{CA9A9111-DB94-5549-9608-EEE6A3A2D980}" destId="{4BA36C64-20B8-A14E-8759-154A58F6D6C3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7F83AAA1-2D30-A243-B573-C8496DC0E92F}" type="presOf" srcId="{A8FAAA24-3DB7-4AFE-8D6E-1FF127F6A8FE}" destId="{E2536CDD-7DBF-4C6B-85BF-882FE6A71FDF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82D16A1A-C279-5642-B4AD-5F2270DE53B5}" type="presOf" srcId="{661A4A79-0AAA-4C36-BEAB-A61C849008FA}" destId="{25E735C8-6CA7-48F9-B4AF-4D9B92978769}" srcOrd="0" destOrd="0" presId="urn:microsoft.com/office/officeart/2005/8/layout/cycle5"/>
    <dgm:cxn modelId="{875CD184-FBA0-294A-94DB-CFB46A762DBE}" type="presOf" srcId="{8ED530B9-2AE0-4731-B182-B27C1D10B60C}" destId="{049616A8-A793-4C77-8E33-8F4622C118F7}" srcOrd="0" destOrd="0" presId="urn:microsoft.com/office/officeart/2005/8/layout/cycle5"/>
    <dgm:cxn modelId="{D81C7F98-1BB6-AA43-B427-41DB38BD4208}" type="presOf" srcId="{03570386-4604-4B40-84F0-E9CB1E7DA604}" destId="{8864FD29-B527-0A45-AF38-136A7CA3EA73}" srcOrd="0" destOrd="0" presId="urn:microsoft.com/office/officeart/2005/8/layout/cycle5"/>
    <dgm:cxn modelId="{500AAE6D-6584-624F-AA91-55FCF19093A7}" type="presOf" srcId="{4AD66445-1D35-5E4B-97CB-F1868A81F976}" destId="{F21E2F18-F043-2846-95DB-CBAA147D529B}" srcOrd="0" destOrd="0" presId="urn:microsoft.com/office/officeart/2005/8/layout/cycle5"/>
    <dgm:cxn modelId="{EB38D98D-ABD0-8B4C-B032-D5144E244FC0}" type="presOf" srcId="{D826B2FE-5AC9-47EE-AEB3-142395FBDE71}" destId="{1E7C3E94-8CB6-456F-B0D4-B3FA407A51A6}" srcOrd="0" destOrd="0" presId="urn:microsoft.com/office/officeart/2005/8/layout/cycle5"/>
    <dgm:cxn modelId="{F3BA42B1-F54F-2047-B3EE-0FE77B705542}" type="presOf" srcId="{E81A7496-7C34-4DBF-9C3D-D0A2A73191C8}" destId="{0FD4A519-10D4-4EE7-AC3E-EBD7D85740E2}" srcOrd="0" destOrd="0" presId="urn:microsoft.com/office/officeart/2005/8/layout/cycle5"/>
    <dgm:cxn modelId="{2B1DDD30-263E-C241-B352-E561FF9A988E}" type="presOf" srcId="{97D4A84A-FD53-4C89-8766-B5C0A5025285}" destId="{F0A86B52-E2FF-4D63-93A1-E61D8377C34A}" srcOrd="0" destOrd="0" presId="urn:microsoft.com/office/officeart/2005/8/layout/cycle5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180E2488-5923-354F-96BA-C962EE40CB43}" type="presOf" srcId="{78A95A28-5B18-4CAB-A8F7-FCAAA6066699}" destId="{3204064E-86B9-4A1D-AC40-6B3607D41628}" srcOrd="0" destOrd="0" presId="urn:microsoft.com/office/officeart/2005/8/layout/cycle5"/>
    <dgm:cxn modelId="{03BBDFFA-ACDD-604E-8306-5F988BE761B5}" type="presOf" srcId="{DA16D8F2-7AA0-43B2-99A1-9E110743886E}" destId="{19FF4228-BCF6-4DBF-AEE0-CF82A986A726}" srcOrd="0" destOrd="0" presId="urn:microsoft.com/office/officeart/2005/8/layout/cycle5"/>
    <dgm:cxn modelId="{F32C0B44-D5A7-C145-A555-79660D6B67E6}" type="presOf" srcId="{4E9C4D69-ADFB-FA46-BE5A-A338E69769FC}" destId="{A691E03B-C59E-9A41-9D57-2D4EBEE14039}" srcOrd="0" destOrd="0" presId="urn:microsoft.com/office/officeart/2005/8/layout/cycle5"/>
    <dgm:cxn modelId="{8CA68897-E90B-4645-B4AB-C11D1EEF6C0E}" type="presParOf" srcId="{6A20FEC1-C6EF-4469-886F-1FB4E4E06963}" destId="{1E7C3E94-8CB6-456F-B0D4-B3FA407A51A6}" srcOrd="0" destOrd="0" presId="urn:microsoft.com/office/officeart/2005/8/layout/cycle5"/>
    <dgm:cxn modelId="{70631F58-2E7A-614E-BA4E-2B9A11D4DF34}" type="presParOf" srcId="{6A20FEC1-C6EF-4469-886F-1FB4E4E06963}" destId="{E838B6B8-75DF-4528-9C2A-BB7A7D07CE89}" srcOrd="1" destOrd="0" presId="urn:microsoft.com/office/officeart/2005/8/layout/cycle5"/>
    <dgm:cxn modelId="{FEC404E8-A3E5-6F48-82C2-A559AD55910B}" type="presParOf" srcId="{6A20FEC1-C6EF-4469-886F-1FB4E4E06963}" destId="{0FD4A519-10D4-4EE7-AC3E-EBD7D85740E2}" srcOrd="2" destOrd="0" presId="urn:microsoft.com/office/officeart/2005/8/layout/cycle5"/>
    <dgm:cxn modelId="{4F281B94-668D-1244-8372-F6B61B4FA19F}" type="presParOf" srcId="{6A20FEC1-C6EF-4469-886F-1FB4E4E06963}" destId="{F21E2F18-F043-2846-95DB-CBAA147D529B}" srcOrd="3" destOrd="0" presId="urn:microsoft.com/office/officeart/2005/8/layout/cycle5"/>
    <dgm:cxn modelId="{1FAFDB11-BABE-3246-BB26-6E8BC80B1F5B}" type="presParOf" srcId="{6A20FEC1-C6EF-4469-886F-1FB4E4E06963}" destId="{3DAA6B48-225A-4840-B4FD-B5777A24A577}" srcOrd="4" destOrd="0" presId="urn:microsoft.com/office/officeart/2005/8/layout/cycle5"/>
    <dgm:cxn modelId="{53420829-3CE8-6E4B-BC00-AC818F11C8A2}" type="presParOf" srcId="{6A20FEC1-C6EF-4469-886F-1FB4E4E06963}" destId="{8864FD29-B527-0A45-AF38-136A7CA3EA73}" srcOrd="5" destOrd="0" presId="urn:microsoft.com/office/officeart/2005/8/layout/cycle5"/>
    <dgm:cxn modelId="{C37A5E56-212A-0646-B58A-C9EC028A3AE5}" type="presParOf" srcId="{6A20FEC1-C6EF-4469-886F-1FB4E4E06963}" destId="{F0A86B52-E2FF-4D63-93A1-E61D8377C34A}" srcOrd="6" destOrd="0" presId="urn:microsoft.com/office/officeart/2005/8/layout/cycle5"/>
    <dgm:cxn modelId="{F0C34304-AEC6-874F-975C-03025B78EC5C}" type="presParOf" srcId="{6A20FEC1-C6EF-4469-886F-1FB4E4E06963}" destId="{FDCC661F-5906-4C2E-95FD-42BD7C141BE9}" srcOrd="7" destOrd="0" presId="urn:microsoft.com/office/officeart/2005/8/layout/cycle5"/>
    <dgm:cxn modelId="{4833BE50-B4C8-7449-8AE7-55300E38527C}" type="presParOf" srcId="{6A20FEC1-C6EF-4469-886F-1FB4E4E06963}" destId="{A9CD118D-5A7B-4B7B-BEB0-016F1E217120}" srcOrd="8" destOrd="0" presId="urn:microsoft.com/office/officeart/2005/8/layout/cycle5"/>
    <dgm:cxn modelId="{1357D805-AB7E-A44B-B13A-E2379CF733D1}" type="presParOf" srcId="{6A20FEC1-C6EF-4469-886F-1FB4E4E06963}" destId="{4BA36C64-20B8-A14E-8759-154A58F6D6C3}" srcOrd="9" destOrd="0" presId="urn:microsoft.com/office/officeart/2005/8/layout/cycle5"/>
    <dgm:cxn modelId="{87012FAD-47CB-1F42-BA83-9793C25DF5F9}" type="presParOf" srcId="{6A20FEC1-C6EF-4469-886F-1FB4E4E06963}" destId="{6C64C368-C8AD-DC46-9E87-FF501AEF864A}" srcOrd="10" destOrd="0" presId="urn:microsoft.com/office/officeart/2005/8/layout/cycle5"/>
    <dgm:cxn modelId="{5286DFE8-4CD9-6A44-A826-2BA817F8DC2D}" type="presParOf" srcId="{6A20FEC1-C6EF-4469-886F-1FB4E4E06963}" destId="{6A2CC0A6-BC38-5041-A60B-0DABCA6762C7}" srcOrd="11" destOrd="0" presId="urn:microsoft.com/office/officeart/2005/8/layout/cycle5"/>
    <dgm:cxn modelId="{07F59D99-B0CF-3B44-A44E-ADCDED93F9D0}" type="presParOf" srcId="{6A20FEC1-C6EF-4469-886F-1FB4E4E06963}" destId="{A691E03B-C59E-9A41-9D57-2D4EBEE14039}" srcOrd="12" destOrd="0" presId="urn:microsoft.com/office/officeart/2005/8/layout/cycle5"/>
    <dgm:cxn modelId="{3A42E17E-3F90-5B4E-AA0F-BCD308AA68B2}" type="presParOf" srcId="{6A20FEC1-C6EF-4469-886F-1FB4E4E06963}" destId="{74DF1ABC-1CC7-714C-A055-1C41C2DE0346}" srcOrd="13" destOrd="0" presId="urn:microsoft.com/office/officeart/2005/8/layout/cycle5"/>
    <dgm:cxn modelId="{562411FF-E829-904C-85FD-55BDEA9FBE04}" type="presParOf" srcId="{6A20FEC1-C6EF-4469-886F-1FB4E4E06963}" destId="{FDC707AD-A140-C945-86F6-51E693510697}" srcOrd="14" destOrd="0" presId="urn:microsoft.com/office/officeart/2005/8/layout/cycle5"/>
    <dgm:cxn modelId="{2508331D-CB45-F94A-B3CD-20DD470E0F5E}" type="presParOf" srcId="{6A20FEC1-C6EF-4469-886F-1FB4E4E06963}" destId="{25E735C8-6CA7-48F9-B4AF-4D9B92978769}" srcOrd="15" destOrd="0" presId="urn:microsoft.com/office/officeart/2005/8/layout/cycle5"/>
    <dgm:cxn modelId="{12198B7A-C975-E049-9704-9F40E30B5328}" type="presParOf" srcId="{6A20FEC1-C6EF-4469-886F-1FB4E4E06963}" destId="{EC522338-C25D-4866-ABF3-7A3BB86AF8C6}" srcOrd="16" destOrd="0" presId="urn:microsoft.com/office/officeart/2005/8/layout/cycle5"/>
    <dgm:cxn modelId="{88DFB1B1-F0EA-7C42-AE28-10018275C654}" type="presParOf" srcId="{6A20FEC1-C6EF-4469-886F-1FB4E4E06963}" destId="{7DFDE678-6B1C-4BBC-A38E-46FB50420688}" srcOrd="17" destOrd="0" presId="urn:microsoft.com/office/officeart/2005/8/layout/cycle5"/>
    <dgm:cxn modelId="{944D6A76-35FD-2049-9A30-E7FABDBDCA91}" type="presParOf" srcId="{6A20FEC1-C6EF-4469-886F-1FB4E4E06963}" destId="{E2536CDD-7DBF-4C6B-85BF-882FE6A71FDF}" srcOrd="18" destOrd="0" presId="urn:microsoft.com/office/officeart/2005/8/layout/cycle5"/>
    <dgm:cxn modelId="{97702BFB-07C4-D244-8AA5-59565343626C}" type="presParOf" srcId="{6A20FEC1-C6EF-4469-886F-1FB4E4E06963}" destId="{6D500B74-16A3-4CA0-A0E3-C2CBAAB4F994}" srcOrd="19" destOrd="0" presId="urn:microsoft.com/office/officeart/2005/8/layout/cycle5"/>
    <dgm:cxn modelId="{F679517B-EFDD-6D4D-B93A-185F357C3170}" type="presParOf" srcId="{6A20FEC1-C6EF-4469-886F-1FB4E4E06963}" destId="{049616A8-A793-4C77-8E33-8F4622C118F7}" srcOrd="20" destOrd="0" presId="urn:microsoft.com/office/officeart/2005/8/layout/cycle5"/>
    <dgm:cxn modelId="{49DB32C3-2F41-1144-B64F-F59C4B43DFEF}" type="presParOf" srcId="{6A20FEC1-C6EF-4469-886F-1FB4E4E06963}" destId="{3204064E-86B9-4A1D-AC40-6B3607D41628}" srcOrd="21" destOrd="0" presId="urn:microsoft.com/office/officeart/2005/8/layout/cycle5"/>
    <dgm:cxn modelId="{B5FF1812-CC59-F344-87ED-6A553E6EAB89}" type="presParOf" srcId="{6A20FEC1-C6EF-4469-886F-1FB4E4E06963}" destId="{285E9CCE-C7D2-4139-86F0-64E7E1C35BC1}" srcOrd="22" destOrd="0" presId="urn:microsoft.com/office/officeart/2005/8/layout/cycle5"/>
    <dgm:cxn modelId="{B05F5262-83DD-444E-8F70-74D7C1104F82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64393" y="85113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88586" y="109306"/>
        <a:ext cx="1253148" cy="447211"/>
      </dsp:txXfrm>
    </dsp:sp>
    <dsp:sp modelId="{0FD4A519-10D4-4EE7-AC3E-EBD7D85740E2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088558" y="141741"/>
              </a:moveTo>
              <a:arcTo wR="2294588" hR="2294588" stAng="174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486912" y="757182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781375"/>
        <a:ext cx="1253148" cy="447211"/>
      </dsp:txXfrm>
    </dsp:sp>
    <dsp:sp modelId="{8864FD29-B527-0A45-AF38-136A7CA3EA73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266416" y="1121118"/>
              </a:moveTo>
              <a:arcTo wR="2294588" hR="2294588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158982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183175" y="2403894"/>
        <a:ext cx="1253148" cy="447211"/>
      </dsp:txXfrm>
    </dsp:sp>
    <dsp:sp modelId="{A9CD118D-5A7B-4B7B-BEB0-016F1E217120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536944" y="2781388"/>
              </a:moveTo>
              <a:arcTo wR="2294588" hR="2294588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486912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4026413"/>
        <a:ext cx="1253148" cy="447211"/>
      </dsp:txXfrm>
    </dsp:sp>
    <dsp:sp modelId="{6A2CC0A6-BC38-5041-A60B-0DABCA6762C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498099" y="4248225"/>
              </a:moveTo>
              <a:arcTo wR="2294588" hR="2294588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64393" y="467429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88586" y="4698483"/>
        <a:ext cx="1253148" cy="447211"/>
      </dsp:txXfrm>
    </dsp:sp>
    <dsp:sp modelId="{FDC707AD-A140-C945-86F6-51E69351069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500618" y="4447434"/>
              </a:moveTo>
              <a:arcTo wR="2294588" hR="2294588" stAng="66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41874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sp:txBody>
      <dsp:txXfrm>
        <a:off x="1266067" y="4026413"/>
        <a:ext cx="1253148" cy="447211"/>
      </dsp:txXfrm>
    </dsp:sp>
    <dsp:sp modelId="{7DFDE678-6B1C-4BBC-A38E-46FB50420688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22760" y="3468058"/>
              </a:moveTo>
              <a:arcTo wR="2294588" hR="2294588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69805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sp:txBody>
      <dsp:txXfrm>
        <a:off x="593998" y="2403894"/>
        <a:ext cx="1253148" cy="447211"/>
      </dsp:txXfrm>
    </dsp:sp>
    <dsp:sp modelId="{049616A8-A793-4C77-8E33-8F4622C118F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52232" y="1807788"/>
              </a:moveTo>
              <a:arcTo wR="2294588" hR="2294588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41874" y="757182"/>
          <a:ext cx="1301534" cy="495597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sp:txBody>
      <dsp:txXfrm>
        <a:off x="1266067" y="781375"/>
        <a:ext cx="1253148" cy="447211"/>
      </dsp:txXfrm>
    </dsp:sp>
    <dsp:sp modelId="{19FF4228-BCF6-4DBF-AEE0-CF82A986A726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091076" y="340951"/>
              </a:moveTo>
              <a:arcTo wR="2294588" hR="2294588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0436-3B66-6246-B76A-AB35D612D64B}" type="datetimeFigureOut">
              <a:rPr lang="en-US" smtClean="0"/>
              <a:t>8/6/13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9C3A4-BFCB-2C46-B15B-B65FE1043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2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C3619-E428-644C-8CDD-8EBD61BA8D5C}" type="datetimeFigureOut">
              <a:rPr lang="en-US" smtClean="0"/>
              <a:t>8/6/13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BABB0-2069-8B47-BFEE-DD8B5EB7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6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Virtual: there is no real drive</a:t>
            </a:r>
          </a:p>
          <a:p>
            <a:r>
              <a:rPr lang="en-US" dirty="0" smtClean="0"/>
              <a:t>Expanding: data increases with nodes and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SEAD = Science Environment Actionable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EDAC = Earth Data Analysis Center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000" dirty="0" smtClean="0"/>
              <a:t>Basis</a:t>
            </a:r>
            <a:r>
              <a:rPr lang="en-US" sz="1000" baseline="0" dirty="0" smtClean="0"/>
              <a:t> of content navigation is the search index.</a:t>
            </a:r>
            <a:r>
              <a:rPr lang="en-US" sz="1000" baseline="0" dirty="0"/>
              <a:t> </a:t>
            </a:r>
            <a:r>
              <a:rPr lang="en-US" sz="1000" baseline="0" dirty="0" smtClean="0"/>
              <a:t>This enables selection of an interesting subset of content from the many thousands of data sets.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A4C5BFC-44F8-B44A-B0BF-39966E5E7D3F}" type="slidenum">
              <a:rPr lang="en-US"/>
              <a:pPr eaLnBrk="1" hangingPunct="1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44986-AE8F-1341-A5BE-1A685DBFBD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708"/>
            <a:ext cx="7772400" cy="1470025"/>
          </a:xfrm>
        </p:spPr>
        <p:txBody>
          <a:bodyPr/>
          <a:lstStyle>
            <a:lvl1pPr algn="l">
              <a:defRPr b="1">
                <a:solidFill>
                  <a:srgbClr val="1A435D"/>
                </a:solidFill>
                <a:latin typeface="+mj-lt"/>
                <a:cs typeface="Candar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5"/>
            <a:ext cx="488105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99" y="1994638"/>
            <a:ext cx="3758730" cy="48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0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46908"/>
            <a:ext cx="8229600" cy="497321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77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2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>
                <a:solidFill>
                  <a:schemeClr val="dk2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7005496" y="648683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57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bg1"/>
            </a:gs>
            <a:gs pos="100000">
              <a:srgbClr val="DCEBE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6908"/>
            <a:ext cx="8229600" cy="497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86072"/>
                </a:solidFill>
              </a:defRPr>
            </a:lvl1pPr>
          </a:lstStyle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0" y="1981810"/>
            <a:ext cx="3758730" cy="48761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18607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1A435D"/>
          </a:solidFill>
          <a:latin typeface="+mn-lt"/>
          <a:ea typeface="+mn-ea"/>
          <a:cs typeface="Cambria"/>
        </a:defRPr>
      </a:lvl1pPr>
      <a:lvl2pPr marL="577850" indent="-231775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A435D"/>
          </a:solidFill>
          <a:latin typeface="+mn-lt"/>
          <a:ea typeface="+mn-ea"/>
          <a:cs typeface="Cambria"/>
        </a:defRPr>
      </a:lvl2pPr>
      <a:lvl3pPr marL="795338" indent="-217488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1A435D"/>
          </a:solidFill>
          <a:latin typeface="+mn-lt"/>
          <a:ea typeface="+mn-ea"/>
          <a:cs typeface="Cambria"/>
        </a:defRPr>
      </a:lvl3pPr>
      <a:lvl4pPr marL="1257300" indent="-231775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tiff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g"/><Relationship Id="rId13" Type="http://schemas.openxmlformats.org/officeDocument/2006/relationships/image" Target="../media/image14.jpeg"/><Relationship Id="rId14" Type="http://schemas.openxmlformats.org/officeDocument/2006/relationships/image" Target="../media/image15.jpe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tiff"/><Relationship Id="rId20" Type="http://schemas.openxmlformats.org/officeDocument/2006/relationships/image" Target="../media/image41.tif"/><Relationship Id="rId21" Type="http://schemas.openxmlformats.org/officeDocument/2006/relationships/image" Target="../media/image42.tif"/><Relationship Id="rId10" Type="http://schemas.openxmlformats.org/officeDocument/2006/relationships/image" Target="../media/image31.tiff"/><Relationship Id="rId11" Type="http://schemas.openxmlformats.org/officeDocument/2006/relationships/image" Target="../media/image32.tiff"/><Relationship Id="rId12" Type="http://schemas.openxmlformats.org/officeDocument/2006/relationships/image" Target="../media/image33.png"/><Relationship Id="rId13" Type="http://schemas.openxmlformats.org/officeDocument/2006/relationships/image" Target="../media/image34.png"/><Relationship Id="rId14" Type="http://schemas.openxmlformats.org/officeDocument/2006/relationships/image" Target="../media/image35.tiff"/><Relationship Id="rId15" Type="http://schemas.openxmlformats.org/officeDocument/2006/relationships/image" Target="../media/image36.jpeg"/><Relationship Id="rId16" Type="http://schemas.openxmlformats.org/officeDocument/2006/relationships/image" Target="../media/image37.tiff"/><Relationship Id="rId17" Type="http://schemas.openxmlformats.org/officeDocument/2006/relationships/image" Target="../media/image38.png"/><Relationship Id="rId18" Type="http://schemas.openxmlformats.org/officeDocument/2006/relationships/image" Target="../media/image39.tiff"/><Relationship Id="rId19" Type="http://schemas.openxmlformats.org/officeDocument/2006/relationships/image" Target="../media/image4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5.tiff"/><Relationship Id="rId5" Type="http://schemas.openxmlformats.org/officeDocument/2006/relationships/image" Target="../media/image4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virtual, expanding world of data provided by </a:t>
            </a:r>
            <a:r>
              <a:rPr lang="en-US" dirty="0" err="1"/>
              <a:t>ONEDrive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4"/>
            <a:ext cx="4881059" cy="4101639"/>
          </a:xfrm>
        </p:spPr>
        <p:txBody>
          <a:bodyPr>
            <a:noAutofit/>
          </a:bodyPr>
          <a:lstStyle/>
          <a:p>
            <a:r>
              <a:rPr lang="en-US" dirty="0" smtClean="0"/>
              <a:t>Matthew B. Jones</a:t>
            </a:r>
            <a:endParaRPr lang="en-US" dirty="0"/>
          </a:p>
          <a:p>
            <a:r>
              <a:rPr lang="en-US" i="1" dirty="0" smtClean="0"/>
              <a:t>    NCEAS, UCSB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/>
              <a:t>Vieglais</a:t>
            </a:r>
            <a:r>
              <a:rPr lang="en-US" dirty="0"/>
              <a:t> , </a:t>
            </a:r>
            <a:r>
              <a:rPr lang="en-US" dirty="0" smtClean="0"/>
              <a:t>U. of </a:t>
            </a:r>
            <a:r>
              <a:rPr lang="en-US" dirty="0"/>
              <a:t>Kansas</a:t>
            </a:r>
          </a:p>
          <a:p>
            <a:r>
              <a:rPr lang="en-US" dirty="0"/>
              <a:t>Roger Dahl , </a:t>
            </a:r>
            <a:r>
              <a:rPr lang="en-US" dirty="0" smtClean="0"/>
              <a:t>UNM</a:t>
            </a:r>
            <a:endParaRPr lang="en-US" dirty="0"/>
          </a:p>
          <a:p>
            <a:r>
              <a:rPr lang="en-US" dirty="0"/>
              <a:t>Ryan </a:t>
            </a:r>
            <a:r>
              <a:rPr lang="en-US" dirty="0" err="1"/>
              <a:t>Kroiss</a:t>
            </a:r>
            <a:r>
              <a:rPr lang="en-US" dirty="0"/>
              <a:t> , </a:t>
            </a:r>
            <a:r>
              <a:rPr lang="en-US" dirty="0" smtClean="0"/>
              <a:t>USGS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Brumgard</a:t>
            </a:r>
            <a:r>
              <a:rPr lang="en-US" dirty="0"/>
              <a:t> , </a:t>
            </a:r>
            <a:r>
              <a:rPr lang="en-US" dirty="0" smtClean="0"/>
              <a:t>UT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685800" y="5770591"/>
            <a:ext cx="742635" cy="72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ataONE_South America LOGO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46" y="5869284"/>
            <a:ext cx="1905000" cy="454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15000"/>
    </mc:Choice>
    <mc:Fallback>
      <p:transition xmlns:p14="http://schemas.microsoft.com/office/powerpoint/2010/main" advClick="0" advTm="15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 - 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265" r="8066" b="52371"/>
          <a:stretch/>
        </p:blipFill>
        <p:spPr>
          <a:xfrm>
            <a:off x="457199" y="1500327"/>
            <a:ext cx="8274557" cy="33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033"/>
          <a:stretch/>
        </p:blipFill>
        <p:spPr>
          <a:xfrm>
            <a:off x="663076" y="1714412"/>
            <a:ext cx="5611105" cy="3769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74786" y="2640934"/>
            <a:ext cx="4457131" cy="2348746"/>
            <a:chOff x="2674786" y="2640934"/>
            <a:chExt cx="4457131" cy="2348746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2764694" y="2640934"/>
              <a:ext cx="1741982" cy="1573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809650" y="2793334"/>
              <a:ext cx="1697026" cy="240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809650" y="2933122"/>
              <a:ext cx="1697026" cy="1247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674786" y="3085522"/>
              <a:ext cx="1831890" cy="1634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922034" y="3237922"/>
              <a:ext cx="1584642" cy="1751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65163" y="2702289"/>
              <a:ext cx="2366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Predefined Views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64694" y="3348929"/>
            <a:ext cx="4845782" cy="1315754"/>
            <a:chOff x="2764694" y="3348929"/>
            <a:chExt cx="4845782" cy="1315754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764694" y="3348929"/>
              <a:ext cx="1899322" cy="831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2809650" y="3641118"/>
              <a:ext cx="1854366" cy="6918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809650" y="3933306"/>
              <a:ext cx="1854366" cy="55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124330" y="4485345"/>
              <a:ext cx="1539686" cy="997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809559" y="4203018"/>
              <a:ext cx="2800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User Defined Folders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31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metadata directly </a:t>
            </a:r>
            <a:r>
              <a:rPr lang="en-US" dirty="0" err="1" smtClean="0"/>
              <a:t>browsable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List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70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425"/>
            <a:ext cx="9144000" cy="5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1374" b="18358"/>
          <a:stretch/>
        </p:blipFill>
        <p:spPr>
          <a:xfrm>
            <a:off x="685555" y="1371703"/>
            <a:ext cx="6810586" cy="53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0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5395"/>
          <a:stretch/>
        </p:blipFill>
        <p:spPr>
          <a:xfrm>
            <a:off x="213533" y="1252368"/>
            <a:ext cx="8629712" cy="50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: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main focus areas: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Refine the content views</a:t>
            </a:r>
          </a:p>
          <a:p>
            <a:pPr marL="696912" lvl="1" indent="-342900"/>
            <a:r>
              <a:rPr lang="en-US" dirty="0" smtClean="0"/>
              <a:t>Improve client side rendering of results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Augment search index (e.g. taxonomic, spatial)</a:t>
            </a:r>
          </a:p>
          <a:p>
            <a:pPr marL="696912" lvl="1" indent="-342900"/>
            <a:r>
              <a:rPr lang="en-US" dirty="0"/>
              <a:t>Utilize external services for </a:t>
            </a:r>
            <a:r>
              <a:rPr lang="en-US" dirty="0" smtClean="0"/>
              <a:t>lookups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Drag’n’Drop</a:t>
            </a:r>
            <a:r>
              <a:rPr lang="en-US" dirty="0" smtClean="0"/>
              <a:t> write support</a:t>
            </a:r>
          </a:p>
          <a:p>
            <a:pPr marL="696912" lvl="1" indent="-342900"/>
            <a:r>
              <a:rPr lang="en-US" dirty="0" smtClean="0"/>
              <a:t>Upload content to Member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 descr="ONEDRIVE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7" y="621882"/>
            <a:ext cx="2012883" cy="5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0818"/>
            <a:ext cx="8229600" cy="3829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err="1" smtClean="0"/>
              <a:t>ONEDrive</a:t>
            </a:r>
            <a:r>
              <a:rPr lang="en-US" sz="3600" dirty="0" smtClean="0"/>
              <a:t>: </a:t>
            </a:r>
            <a:r>
              <a:rPr lang="en-US" sz="3600" dirty="0" err="1" smtClean="0"/>
              <a:t>DropBox</a:t>
            </a:r>
            <a:r>
              <a:rPr lang="en-US" sz="3600" dirty="0" smtClean="0"/>
              <a:t> for Structured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 descr="ONEDRIVE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7" y="621882"/>
            <a:ext cx="2012883" cy="5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DataONE Member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89435"/>
            <a:ext cx="82296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Today: 11 production data repositories</a:t>
            </a: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800" dirty="0" smtClean="0">
              <a:solidFill>
                <a:srgbClr val="1F497D"/>
              </a:solidFill>
            </a:endParaRPr>
          </a:p>
          <a:p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endParaRPr lang="en-US" sz="2800" dirty="0" smtClean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 Near-term several more, e.g.: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31" y="5234953"/>
            <a:ext cx="950977" cy="594360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35" y="5234953"/>
            <a:ext cx="726440" cy="594360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</p:pic>
      <p:pic>
        <p:nvPicPr>
          <p:cNvPr id="17" name="Picture 16" descr="ORNLDAAC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2001302"/>
            <a:ext cx="53492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8" name="Picture 17" descr="KNB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556" y="3322682"/>
            <a:ext cx="618136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9" name="Picture 18" descr="USGS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0" y="3986140"/>
            <a:ext cx="1557228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0" name="Picture 19" descr="ONEShar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5826" y="3986140"/>
            <a:ext cx="3256782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1" name="Picture 20" descr="SanParks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677" y="2001302"/>
            <a:ext cx="653799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2" name="Picture 21" descr="CornellLab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883" y="3316191"/>
            <a:ext cx="270959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3" name="Picture 22" descr="Pisc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732" y="2001302"/>
            <a:ext cx="2113280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4" name="Picture 23" descr="Merritt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1" y="2664760"/>
            <a:ext cx="3827677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5" name="Picture 24" descr="Lter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3322682"/>
            <a:ext cx="46955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6" name="Picture 25" descr="ESA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573" y="3992552"/>
            <a:ext cx="119646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029" y="4598436"/>
            <a:ext cx="48895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0516" y="5981667"/>
            <a:ext cx="1592092" cy="509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8802" y="5981667"/>
            <a:ext cx="730973" cy="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174E6BE3-65A4-F948-99BB-8167C75CF5E4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Repositories around the world</a:t>
            </a: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Many independent repositories</a:t>
            </a:r>
          </a:p>
          <a:p>
            <a:pPr marL="0" indent="0" eaLnBrk="1" hangingPunct="1">
              <a:spcBef>
                <a:spcPct val="0"/>
              </a:spcBef>
              <a:defRPr/>
            </a:pPr>
            <a:endParaRPr lang="en-US" sz="2000" dirty="0"/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DataONE ‘expands’ as these join the network</a:t>
            </a:r>
          </a:p>
        </p:txBody>
      </p:sp>
      <p:pic>
        <p:nvPicPr>
          <p:cNvPr id="113672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479800"/>
            <a:ext cx="5867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7702550" y="280988"/>
            <a:ext cx="1365250" cy="1389062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210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Discover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8765" y="1432057"/>
            <a:ext cx="2818169" cy="49034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/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Data discovery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portal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Search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and retrieval of content indexed by DataONE</a:t>
            </a: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Collates metadata across all Member Nodes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Operates on each Coordinating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Node</a:t>
            </a:r>
          </a:p>
        </p:txBody>
      </p:sp>
      <p:pic>
        <p:nvPicPr>
          <p:cNvPr id="2" name="Picture 1" descr="mercury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34" y="274638"/>
            <a:ext cx="6067065" cy="6060912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ataONE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81" y="3344747"/>
            <a:ext cx="2175043" cy="2137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Investigator Toolkit (ITK)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MN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63" y="3930148"/>
            <a:ext cx="2561302" cy="2561302"/>
          </a:xfrm>
          <a:prstGeom prst="rect">
            <a:avLst/>
          </a:prstGeom>
        </p:spPr>
      </p:pic>
      <p:pic>
        <p:nvPicPr>
          <p:cNvPr id="7" name="Picture 6" descr="C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4" y="4043960"/>
            <a:ext cx="2561302" cy="25613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94034" y="1096376"/>
            <a:ext cx="2560320" cy="2560320"/>
            <a:chOff x="3494034" y="1410499"/>
            <a:chExt cx="2560320" cy="2560320"/>
          </a:xfrm>
        </p:grpSpPr>
        <p:pic>
          <p:nvPicPr>
            <p:cNvPr id="8" name="Picture 7" descr="toolkit2melon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034" y="1410499"/>
              <a:ext cx="2560320" cy="25603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13965" y="3059880"/>
              <a:ext cx="9230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ITK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Gateway for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52663" y="1096376"/>
            <a:ext cx="6045653" cy="5508886"/>
            <a:chOff x="1752663" y="1096376"/>
            <a:chExt cx="6045653" cy="5508886"/>
          </a:xfrm>
        </p:grpSpPr>
        <p:pic>
          <p:nvPicPr>
            <p:cNvPr id="21" name="Picture 20" descr="DataONE_Glob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181" y="3344747"/>
              <a:ext cx="2175043" cy="2137006"/>
            </a:xfrm>
            <a:prstGeom prst="rect">
              <a:avLst/>
            </a:prstGeom>
          </p:spPr>
        </p:pic>
        <p:pic>
          <p:nvPicPr>
            <p:cNvPr id="6" name="Picture 5" descr="MN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63" y="3930148"/>
              <a:ext cx="2561302" cy="2561302"/>
            </a:xfrm>
            <a:prstGeom prst="rect">
              <a:avLst/>
            </a:prstGeom>
          </p:spPr>
        </p:pic>
        <p:pic>
          <p:nvPicPr>
            <p:cNvPr id="7" name="Picture 6" descr="CN.t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014" y="4043960"/>
              <a:ext cx="2561302" cy="2561302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494034" y="1096376"/>
              <a:ext cx="2560320" cy="2560320"/>
              <a:chOff x="3494034" y="1410499"/>
              <a:chExt cx="2560320" cy="2560320"/>
            </a:xfrm>
          </p:grpSpPr>
          <p:pic>
            <p:nvPicPr>
              <p:cNvPr id="8" name="Picture 7" descr="toolkit2melon.psd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034" y="1410499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13965" y="3059880"/>
                <a:ext cx="92304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ITK</a:t>
                </a:r>
                <a:endParaRPr lang="en-US" sz="4400" b="1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46420" y="1273797"/>
            <a:ext cx="7552198" cy="4031150"/>
            <a:chOff x="1046420" y="1273797"/>
            <a:chExt cx="7552198" cy="40311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420" y="1273797"/>
              <a:ext cx="1520582" cy="2241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7-41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8" y="1503001"/>
              <a:ext cx="1915970" cy="1631312"/>
            </a:xfrm>
            <a:prstGeom prst="rect">
              <a:avLst/>
            </a:prstGeom>
          </p:spPr>
        </p:pic>
        <p:sp>
          <p:nvSpPr>
            <p:cNvPr id="12" name="Bent Arrow 11"/>
            <p:cNvSpPr/>
            <p:nvPr/>
          </p:nvSpPr>
          <p:spPr>
            <a:xfrm rot="10800000">
              <a:off x="6297574" y="3344747"/>
              <a:ext cx="1337652" cy="1960200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ent Arrow 14"/>
            <p:cNvSpPr/>
            <p:nvPr/>
          </p:nvSpPr>
          <p:spPr>
            <a:xfrm rot="10800000" flipH="1">
              <a:off x="1809524" y="3656695"/>
              <a:ext cx="1337652" cy="164825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24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58001E-7 -4.36271E-6 L -9.58001E-7 0.438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1366538"/>
              </p:ext>
            </p:extLst>
          </p:nvPr>
        </p:nvGraphicFramePr>
        <p:xfrm>
          <a:off x="1161178" y="1323599"/>
          <a:ext cx="7030322" cy="525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Across the Data Life Cycle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4257033" y="5056635"/>
            <a:ext cx="859528" cy="429765"/>
            <a:chOff x="3979600" y="4876799"/>
            <a:chExt cx="859528" cy="429765"/>
          </a:xfrm>
        </p:grpSpPr>
        <p:pic>
          <p:nvPicPr>
            <p:cNvPr id="19" name="Picture 18" descr="MN.tif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9364" y="4876799"/>
              <a:ext cx="429764" cy="429765"/>
            </a:xfrm>
            <a:prstGeom prst="rect">
              <a:avLst/>
            </a:prstGeom>
          </p:spPr>
        </p:pic>
        <p:pic>
          <p:nvPicPr>
            <p:cNvPr id="20" name="Picture 19" descr="CN.tif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79600" y="4876799"/>
              <a:ext cx="429764" cy="429765"/>
            </a:xfrm>
            <a:prstGeom prst="rect">
              <a:avLst/>
            </a:prstGeom>
          </p:spPr>
        </p:pic>
      </p:grpSp>
      <p:pic>
        <p:nvPicPr>
          <p:cNvPr id="5" name="Picture 4" descr="ONEShareLogoTRANS.tif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151" y="5543745"/>
            <a:ext cx="1417292" cy="384048"/>
          </a:xfrm>
          <a:prstGeom prst="rect">
            <a:avLst/>
          </a:prstGeom>
        </p:spPr>
      </p:pic>
      <p:pic>
        <p:nvPicPr>
          <p:cNvPr id="12" name="Picture 11" descr="DataUpLogo.t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4735" y="2133819"/>
            <a:ext cx="1554701" cy="384048"/>
          </a:xfrm>
          <a:prstGeom prst="rect">
            <a:avLst/>
          </a:prstGeom>
        </p:spPr>
      </p:pic>
      <p:pic>
        <p:nvPicPr>
          <p:cNvPr id="21" name="Picture 20" descr="kepler_tran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6269" y="1981200"/>
            <a:ext cx="821009" cy="384048"/>
          </a:xfrm>
          <a:prstGeom prst="rect">
            <a:avLst/>
          </a:prstGeom>
        </p:spPr>
      </p:pic>
      <p:pic>
        <p:nvPicPr>
          <p:cNvPr id="43" name="Picture 42" descr="zotero_trans.pn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658" y="5417580"/>
            <a:ext cx="1645431" cy="384048"/>
          </a:xfrm>
          <a:prstGeom prst="rect">
            <a:avLst/>
          </a:prstGeom>
        </p:spPr>
      </p:pic>
      <p:pic>
        <p:nvPicPr>
          <p:cNvPr id="44" name="Picture 43" descr="morpho.t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070" y="5375871"/>
            <a:ext cx="421720" cy="384048"/>
          </a:xfrm>
          <a:prstGeom prst="rect">
            <a:avLst/>
          </a:prstGeom>
        </p:spPr>
      </p:pic>
      <p:pic>
        <p:nvPicPr>
          <p:cNvPr id="45" name="Picture 44" descr="vistrails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215" y="1981200"/>
            <a:ext cx="391926" cy="384048"/>
          </a:xfrm>
          <a:prstGeom prst="rect">
            <a:avLst/>
          </a:prstGeom>
        </p:spPr>
      </p:pic>
      <p:pic>
        <p:nvPicPr>
          <p:cNvPr id="46" name="Picture 45" descr="mendeley2.tif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2523" y="5876363"/>
            <a:ext cx="484755" cy="384048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1316566" y="2365248"/>
            <a:ext cx="971215" cy="384048"/>
            <a:chOff x="1377950" y="2846570"/>
            <a:chExt cx="971215" cy="374166"/>
          </a:xfrm>
        </p:grpSpPr>
        <p:pic>
          <p:nvPicPr>
            <p:cNvPr id="17" name="Picture 16" descr="rlogo_trans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712" y="2846570"/>
              <a:ext cx="422453" cy="320040"/>
            </a:xfrm>
            <a:prstGeom prst="rect">
              <a:avLst/>
            </a:prstGeom>
          </p:spPr>
        </p:pic>
        <p:pic>
          <p:nvPicPr>
            <p:cNvPr id="48" name="Picture 47" descr="ONEShareLogoTRANS.tif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950" y="2850164"/>
              <a:ext cx="556341" cy="370572"/>
            </a:xfrm>
            <a:prstGeom prst="rect">
              <a:avLst/>
            </a:prstGeom>
          </p:spPr>
        </p:pic>
      </p:grpSp>
      <p:grpSp>
        <p:nvGrpSpPr>
          <p:cNvPr id="52" name="Group 51"/>
          <p:cNvGrpSpPr/>
          <p:nvPr/>
        </p:nvGrpSpPr>
        <p:grpSpPr>
          <a:xfrm>
            <a:off x="675570" y="3785813"/>
            <a:ext cx="971215" cy="384048"/>
            <a:chOff x="1377950" y="2846570"/>
            <a:chExt cx="971215" cy="374166"/>
          </a:xfrm>
        </p:grpSpPr>
        <p:pic>
          <p:nvPicPr>
            <p:cNvPr id="53" name="Picture 52" descr="rlogo_trans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712" y="2846570"/>
              <a:ext cx="422453" cy="320040"/>
            </a:xfrm>
            <a:prstGeom prst="rect">
              <a:avLst/>
            </a:prstGeom>
          </p:spPr>
        </p:pic>
        <p:pic>
          <p:nvPicPr>
            <p:cNvPr id="54" name="Picture 53" descr="ONEShareLogoTRANS.tif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950" y="2850164"/>
              <a:ext cx="556341" cy="370572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7743495" y="3764726"/>
            <a:ext cx="971215" cy="384048"/>
            <a:chOff x="1377950" y="2846570"/>
            <a:chExt cx="971215" cy="374166"/>
          </a:xfrm>
        </p:grpSpPr>
        <p:pic>
          <p:nvPicPr>
            <p:cNvPr id="56" name="Picture 55" descr="rlogo_trans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26712" y="2846570"/>
              <a:ext cx="422453" cy="320040"/>
            </a:xfrm>
            <a:prstGeom prst="rect">
              <a:avLst/>
            </a:prstGeom>
          </p:spPr>
        </p:pic>
        <p:pic>
          <p:nvPicPr>
            <p:cNvPr id="57" name="Picture 56" descr="ONEShareLogoTRANS.tif"/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377950" y="2850164"/>
              <a:ext cx="556341" cy="370572"/>
            </a:xfrm>
            <a:prstGeom prst="rect">
              <a:avLst/>
            </a:prstGeom>
          </p:spPr>
        </p:pic>
      </p:grpSp>
      <p:pic>
        <p:nvPicPr>
          <p:cNvPr id="58" name="Picture 57" descr="ONEMercuryLogo.tif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0" y="5874439"/>
            <a:ext cx="1850089" cy="384048"/>
          </a:xfrm>
          <a:prstGeom prst="rect">
            <a:avLst/>
          </a:prstGeom>
        </p:spPr>
      </p:pic>
      <p:pic>
        <p:nvPicPr>
          <p:cNvPr id="60" name="Picture 59" descr="DMP_Tool_noTagline.ti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4794" y="1995157"/>
            <a:ext cx="1876096" cy="384048"/>
          </a:xfrm>
          <a:prstGeom prst="rect">
            <a:avLst/>
          </a:prstGeom>
        </p:spPr>
      </p:pic>
      <p:pic>
        <p:nvPicPr>
          <p:cNvPr id="27" name="Picture 26" descr="toolkit2melon.ti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03" y="2971978"/>
            <a:ext cx="1972188" cy="1972188"/>
          </a:xfrm>
          <a:prstGeom prst="rect">
            <a:avLst/>
          </a:prstGeom>
        </p:spPr>
      </p:pic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8" name="Picture 27" descr="DataUpLogo.t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6144" y="5865848"/>
            <a:ext cx="1554701" cy="38404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805121" y="4877865"/>
            <a:ext cx="1560956" cy="523220"/>
            <a:chOff x="202050" y="2223706"/>
            <a:chExt cx="1560956" cy="523220"/>
          </a:xfrm>
        </p:grpSpPr>
        <p:pic>
          <p:nvPicPr>
            <p:cNvPr id="30" name="Picture 29" descr="ONEShareLogoTRANS.tif"/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050" y="2329531"/>
              <a:ext cx="556341" cy="380359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58282" y="2223706"/>
              <a:ext cx="1104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53818F"/>
                  </a:solidFill>
                  <a:latin typeface="Avenir Roman"/>
                  <a:cs typeface="Avenir Roman"/>
                </a:rPr>
                <a:t>Drive</a:t>
              </a:r>
              <a:endParaRPr lang="en-US" sz="2800" i="1" dirty="0">
                <a:solidFill>
                  <a:srgbClr val="53818F"/>
                </a:solidFill>
                <a:latin typeface="Avenir Roman"/>
                <a:cs typeface="Avenir Roman"/>
              </a:endParaRPr>
            </a:p>
          </p:txBody>
        </p:sp>
      </p:grpSp>
      <p:sp>
        <p:nvSpPr>
          <p:cNvPr id="32" name="Donut 31"/>
          <p:cNvSpPr/>
          <p:nvPr/>
        </p:nvSpPr>
        <p:spPr>
          <a:xfrm>
            <a:off x="540834" y="4605804"/>
            <a:ext cx="1874032" cy="1088135"/>
          </a:xfrm>
          <a:prstGeom prst="donut">
            <a:avLst>
              <a:gd name="adj" fmla="val 40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Workflow: manual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9" y="2967429"/>
            <a:ext cx="2302566" cy="139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9505" y="2371222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  <p:pic>
        <p:nvPicPr>
          <p:cNvPr id="8" name="Picture 7" descr="mercury-sear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3080" b="28880"/>
          <a:stretch/>
        </p:blipFill>
        <p:spPr>
          <a:xfrm>
            <a:off x="4023416" y="1432732"/>
            <a:ext cx="4023416" cy="3013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61" y="3779291"/>
            <a:ext cx="3899792" cy="24481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28684" y="4546158"/>
            <a:ext cx="2247718" cy="247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528684" y="4698558"/>
            <a:ext cx="2400118" cy="544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528684" y="4850958"/>
            <a:ext cx="2400118" cy="86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528684" y="5003358"/>
            <a:ext cx="2400118" cy="1127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2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Workspace defines network drive contents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Select by specific objects or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 interface to select targets, refine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Access content with unmodified 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1635" y="4495800"/>
            <a:ext cx="8143077" cy="2046253"/>
            <a:chOff x="318384" y="3948176"/>
            <a:chExt cx="8143077" cy="2046253"/>
          </a:xfrm>
        </p:grpSpPr>
        <p:sp useBgFill="1">
          <p:nvSpPr>
            <p:cNvPr id="6" name="TextBox 5"/>
            <p:cNvSpPr txBox="1"/>
            <p:nvPr/>
          </p:nvSpPr>
          <p:spPr>
            <a:xfrm>
              <a:off x="3373946" y="4880797"/>
              <a:ext cx="9155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155B6A"/>
                  </a:solidFill>
                </a:rPr>
                <a:t>[Filters]</a:t>
              </a:r>
              <a:endParaRPr lang="en-US" sz="1800" dirty="0">
                <a:solidFill>
                  <a:srgbClr val="155B6A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84" y="3948176"/>
              <a:ext cx="2302566" cy="139113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6" idx="3"/>
              <a:endCxn id="11" idx="2"/>
            </p:cNvCxnSpPr>
            <p:nvPr/>
          </p:nvCxnSpPr>
          <p:spPr>
            <a:xfrm>
              <a:off x="4289544" y="5065463"/>
              <a:ext cx="1688125" cy="39105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969941" y="4214707"/>
              <a:ext cx="2491520" cy="1779722"/>
              <a:chOff x="5516938" y="3616073"/>
              <a:chExt cx="3235740" cy="2176116"/>
            </a:xfrm>
          </p:grpSpPr>
          <p:sp>
            <p:nvSpPr>
              <p:cNvPr id="11" name="Cloud 10"/>
              <p:cNvSpPr/>
              <p:nvPr/>
            </p:nvSpPr>
            <p:spPr>
              <a:xfrm>
                <a:off x="5516938" y="3616073"/>
                <a:ext cx="3235740" cy="2176116"/>
              </a:xfrm>
              <a:prstGeom prst="cloud">
                <a:avLst/>
              </a:prstGeom>
              <a:solidFill>
                <a:schemeClr val="accent5">
                  <a:lumMod val="20000"/>
                  <a:lumOff val="80000"/>
                  <a:alpha val="78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948599" y="4306095"/>
                <a:ext cx="2375343" cy="920368"/>
                <a:chOff x="5948599" y="4306095"/>
                <a:chExt cx="2375343" cy="920368"/>
              </a:xfrm>
            </p:grpSpPr>
            <p:pic>
              <p:nvPicPr>
                <p:cNvPr id="13" name="Picture 12" descr="DataONE_South America LOGO.ti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8599" y="4306095"/>
                  <a:ext cx="2375343" cy="566744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6447213" y="4764798"/>
                  <a:ext cx="13009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155B6A"/>
                      </a:solidFill>
                    </a:rPr>
                    <a:t>Network</a:t>
                  </a:r>
                  <a:endParaRPr lang="en-US" sz="2400" b="1" dirty="0">
                    <a:solidFill>
                      <a:srgbClr val="155B6A"/>
                    </a:solidFill>
                  </a:endParaRPr>
                </a:p>
              </p:txBody>
            </p:sp>
          </p:grpSp>
        </p:grpSp>
      </p:grp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40"/>
            <a:ext cx="8229600" cy="892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Calibri" charset="0"/>
                <a:ea typeface="ヒラギノ角ゴ ProN W3" charset="0"/>
                <a:cs typeface="ヒラギノ角ゴ ProN W3" charset="0"/>
              </a:rPr>
              <a:t>ONEDrive</a:t>
            </a:r>
            <a:r>
              <a:rPr lang="en-US" dirty="0" smtClean="0">
                <a:latin typeface="Calibri" charset="0"/>
                <a:ea typeface="ヒラギノ角ゴ ProN W3" charset="0"/>
                <a:cs typeface="ヒラギノ角ゴ ProN W3" charset="0"/>
              </a:rPr>
              <a:t> Workflow</a:t>
            </a:r>
            <a:endParaRPr lang="en-US" dirty="0" smtClean="0"/>
          </a:p>
        </p:txBody>
      </p:sp>
      <p:pic>
        <p:nvPicPr>
          <p:cNvPr id="19" name="Picture 18" descr="ONEDRIVE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67" y="5105309"/>
            <a:ext cx="1521528" cy="412293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 descr="toolkit2melo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34" y="274638"/>
            <a:ext cx="1482862" cy="1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5000">
        <p:fade/>
      </p:transition>
    </mc:Choice>
    <mc:Fallback xmlns=""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4794</TotalTime>
  <Words>433</Words>
  <Application>Microsoft Macintosh PowerPoint</Application>
  <PresentationFormat>On-screen Show (4:3)</PresentationFormat>
  <Paragraphs>109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The virtual, expanding world of data provided by ONEDrive</vt:lpstr>
      <vt:lpstr>DataONE Member Nodes</vt:lpstr>
      <vt:lpstr>Repositories around the world</vt:lpstr>
      <vt:lpstr>Discover</vt:lpstr>
      <vt:lpstr>Investigator Toolkit (ITK)</vt:lpstr>
      <vt:lpstr>Gateway for Researchers</vt:lpstr>
      <vt:lpstr>Tools Across the Data Life Cycle</vt:lpstr>
      <vt:lpstr>Current Workflow: manual downloads</vt:lpstr>
      <vt:lpstr>ONEDrive Workflow</vt:lpstr>
      <vt:lpstr>ONEDrive - root</vt:lpstr>
      <vt:lpstr>Workspace content</vt:lpstr>
      <vt:lpstr>Data and metadata directly browsable</vt:lpstr>
      <vt:lpstr>Author List</vt:lpstr>
      <vt:lpstr>Regional Hierarchy</vt:lpstr>
      <vt:lpstr>Temporal Coverage</vt:lpstr>
      <vt:lpstr>Temporal Coverage</vt:lpstr>
      <vt:lpstr>Taxonomic Hierarchy</vt:lpstr>
      <vt:lpstr>ONEDrive: Next Steps</vt:lpstr>
      <vt:lpstr>ONEDrive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 DUG ITK Demo slides</dc:title>
  <dc:subject/>
  <dc:creator>Dave Vieglais</dc:creator>
  <cp:keywords/>
  <dc:description/>
  <cp:lastModifiedBy>Matthew Jones</cp:lastModifiedBy>
  <cp:revision>255</cp:revision>
  <dcterms:created xsi:type="dcterms:W3CDTF">2010-12-07T16:16:33Z</dcterms:created>
  <dcterms:modified xsi:type="dcterms:W3CDTF">2013-08-06T13:06:13Z</dcterms:modified>
  <cp:category/>
</cp:coreProperties>
</file>